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24"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2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p:scale>
          <a:sx n="66" d="100"/>
          <a:sy n="66" d="100"/>
        </p:scale>
        <p:origin x="1446" y="21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5324535"/>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HUMAN ANATOMY AND PHYSIOLOGY</a:t>
            </a:r>
          </a:p>
          <a:p>
            <a:pPr algn="ctr"/>
            <a:endParaRPr lang="en-US" sz="3600" b="1" dirty="0">
              <a:solidFill>
                <a:srgbClr val="FF0000"/>
              </a:solidFill>
            </a:endParaRPr>
          </a:p>
          <a:p>
            <a:pPr algn="ctr"/>
            <a:r>
              <a:rPr lang="en-US" sz="4800" b="1" dirty="0">
                <a:solidFill>
                  <a:srgbClr val="002060"/>
                </a:solidFill>
              </a:rPr>
              <a:t>COURSE CODE: PED201TH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8" y="228600"/>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533400" y="914400"/>
            <a:ext cx="7772400" cy="3046988"/>
          </a:xfrm>
          <a:prstGeom prst="rect">
            <a:avLst/>
          </a:prstGeom>
        </p:spPr>
        <p:txBody>
          <a:bodyPr wrap="square">
            <a:spAutoFit/>
          </a:bodyPr>
          <a:lstStyle/>
          <a:p>
            <a:pPr algn="ctr"/>
            <a:r>
              <a:rPr lang="en-US" sz="9600" b="1" dirty="0">
                <a:solidFill>
                  <a:srgbClr val="FF0000"/>
                </a:solidFill>
              </a:rPr>
              <a:t>DIGESTIVE SYSTEM</a:t>
            </a:r>
            <a:endParaRPr lang="en-US"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a:xfrm>
            <a:off x="457200" y="1752600"/>
            <a:ext cx="8229600" cy="5105400"/>
          </a:xfrm>
        </p:spPr>
        <p:txBody>
          <a:bodyPr>
            <a:normAutofit fontScale="92500" lnSpcReduction="20000"/>
          </a:bodyPr>
          <a:lstStyle/>
          <a:p>
            <a:r>
              <a:rPr lang="en-US" b="1" dirty="0"/>
              <a:t>DIGESTIVE SYSTEM</a:t>
            </a:r>
          </a:p>
          <a:p>
            <a:r>
              <a:rPr lang="en-US" b="1" dirty="0"/>
              <a:t>ORGANS OF DIGESTIVE SYSTEM</a:t>
            </a:r>
          </a:p>
          <a:p>
            <a:pPr lvl="1"/>
            <a:r>
              <a:rPr lang="en-US" b="1" dirty="0"/>
              <a:t>MOUTH</a:t>
            </a:r>
          </a:p>
          <a:p>
            <a:pPr lvl="1"/>
            <a:r>
              <a:rPr lang="en-US" b="1" dirty="0"/>
              <a:t>ESOPHAGUS</a:t>
            </a:r>
          </a:p>
          <a:p>
            <a:pPr lvl="1"/>
            <a:r>
              <a:rPr lang="en-US" b="1" dirty="0"/>
              <a:t>STOMACH</a:t>
            </a:r>
          </a:p>
          <a:p>
            <a:pPr lvl="1"/>
            <a:r>
              <a:rPr lang="en-US" b="1" dirty="0"/>
              <a:t>SMALL INTESTINE</a:t>
            </a:r>
          </a:p>
          <a:p>
            <a:pPr lvl="1"/>
            <a:r>
              <a:rPr lang="en-US" b="1" dirty="0"/>
              <a:t>PANCREAS</a:t>
            </a:r>
          </a:p>
          <a:p>
            <a:pPr lvl="1"/>
            <a:r>
              <a:rPr lang="en-US" b="1" dirty="0"/>
              <a:t>LIVER</a:t>
            </a:r>
          </a:p>
          <a:p>
            <a:pPr lvl="1"/>
            <a:r>
              <a:rPr lang="en-US" b="1" dirty="0"/>
              <a:t>GALLBLADDER</a:t>
            </a:r>
          </a:p>
          <a:p>
            <a:pPr lvl="1"/>
            <a:r>
              <a:rPr lang="en-US" b="1" dirty="0"/>
              <a:t>COLON</a:t>
            </a:r>
          </a:p>
          <a:p>
            <a:pPr lvl="1"/>
            <a:r>
              <a:rPr lang="en-US" b="1" dirty="0"/>
              <a:t>RECTUM</a:t>
            </a:r>
          </a:p>
          <a:p>
            <a:pPr lvl="1"/>
            <a:r>
              <a:rPr lang="en-US" b="1" dirty="0"/>
              <a:t>ANUS</a:t>
            </a:r>
          </a:p>
          <a:p>
            <a:endParaRPr lang="en-US" b="1" dirty="0"/>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1173162"/>
          </a:xfrm>
        </p:spPr>
        <p:style>
          <a:lnRef idx="0">
            <a:schemeClr val="accent1"/>
          </a:lnRef>
          <a:fillRef idx="3">
            <a:schemeClr val="accent1"/>
          </a:fillRef>
          <a:effectRef idx="3">
            <a:schemeClr val="accent1"/>
          </a:effectRef>
          <a:fontRef idx="minor">
            <a:schemeClr val="lt1"/>
          </a:fontRef>
        </p:style>
        <p:txBody>
          <a:bodyPr>
            <a:normAutofit/>
          </a:bodyPr>
          <a:lstStyle/>
          <a:p>
            <a:r>
              <a:rPr lang="en-US" b="1" dirty="0"/>
              <a:t>DIGESTIVE SYSTEM</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828800"/>
            <a:ext cx="8229600" cy="4572000"/>
          </a:xfrm>
        </p:spPr>
        <p:txBody>
          <a:bodyPr>
            <a:normAutofit fontScale="85000" lnSpcReduction="20000"/>
          </a:bodyPr>
          <a:lstStyle/>
          <a:p>
            <a:r>
              <a:rPr lang="en-US" dirty="0"/>
              <a:t>The organs that take in food and liquids and break them down into substances that the body can use for energy, growth, and tissue repair.</a:t>
            </a:r>
          </a:p>
          <a:p>
            <a:r>
              <a:rPr lang="en-US" dirty="0"/>
              <a:t>Waste products the body cannot use leave the body through bowel movements. </a:t>
            </a:r>
          </a:p>
          <a:p>
            <a:r>
              <a:rPr lang="en-US" dirty="0"/>
              <a:t>The digestive system includes the mouth, pharynx (throat), esophagus, stomach, small intestine, large intestine, rectum, and anus. </a:t>
            </a:r>
          </a:p>
          <a:p>
            <a:r>
              <a:rPr lang="en-US" dirty="0"/>
              <a:t>It also includes the salivary glands, liver, gallbladder, and pancreas, which make digestive juices and enzymes that help the body digest food and liquids. Also called gastrointestinal system.</a:t>
            </a:r>
          </a:p>
        </p:txBody>
      </p:sp>
    </p:spTree>
    <p:extLst>
      <p:ext uri="{BB962C8B-B14F-4D97-AF65-F5344CB8AC3E}">
        <p14:creationId xmlns:p14="http://schemas.microsoft.com/office/powerpoint/2010/main" val="3606719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68BEA8-E9AC-4B78-ADBD-F580B7207A3E}"/>
              </a:ext>
            </a:extLst>
          </p:cNvPr>
          <p:cNvSpPr>
            <a:spLocks noGrp="1"/>
          </p:cNvSpPr>
          <p:nvPr>
            <p:ph idx="1"/>
          </p:nvPr>
        </p:nvSpPr>
        <p:spPr>
          <a:xfrm>
            <a:off x="457200" y="609600"/>
            <a:ext cx="8229600" cy="5516563"/>
          </a:xfrm>
        </p:spPr>
        <p:txBody>
          <a:bodyPr>
            <a:normAutofit/>
          </a:bodyPr>
          <a:lstStyle/>
          <a:p>
            <a:r>
              <a:rPr lang="en-US" dirty="0"/>
              <a:t>Anatomy of the digestive system. </a:t>
            </a:r>
          </a:p>
          <a:p>
            <a:r>
              <a:rPr lang="en-US" dirty="0"/>
              <a:t>The digestive system is made up of organs that are important for digesting food and liquids.</a:t>
            </a:r>
          </a:p>
          <a:p>
            <a:r>
              <a:rPr lang="en-US" dirty="0"/>
              <a:t> These include the mouth, pharynx (throat), esophagus, stomach, small intestine, large intestine, rectum, and anus. </a:t>
            </a:r>
          </a:p>
          <a:p>
            <a:r>
              <a:rPr lang="en-US" dirty="0"/>
              <a:t>The digestive system also includes the salivary glands, liver, gallbladder, and pancreas, which make digestive juices and enzymes that help with digestion.</a:t>
            </a:r>
          </a:p>
        </p:txBody>
      </p:sp>
    </p:spTree>
    <p:extLst>
      <p:ext uri="{BB962C8B-B14F-4D97-AF65-F5344CB8AC3E}">
        <p14:creationId xmlns:p14="http://schemas.microsoft.com/office/powerpoint/2010/main" val="2793031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3D168-2315-490D-9A5D-6AE7DA8FBBD3}"/>
              </a:ext>
            </a:extLst>
          </p:cNvPr>
          <p:cNvSpPr>
            <a:spLocks noGrp="1"/>
          </p:cNvSpPr>
          <p:nvPr>
            <p:ph type="title"/>
          </p:nvPr>
        </p:nvSpPr>
        <p:spPr/>
        <p:style>
          <a:lnRef idx="0">
            <a:schemeClr val="dk1"/>
          </a:lnRef>
          <a:fillRef idx="3">
            <a:schemeClr val="dk1"/>
          </a:fillRef>
          <a:effectRef idx="3">
            <a:schemeClr val="dk1"/>
          </a:effectRef>
          <a:fontRef idx="minor">
            <a:schemeClr val="lt1"/>
          </a:fontRef>
        </p:style>
        <p:txBody>
          <a:bodyPr/>
          <a:lstStyle/>
          <a:p>
            <a:r>
              <a:rPr lang="en-US" b="1" dirty="0"/>
              <a:t>ORGANS OF DIGESTIVE SYSTEM</a:t>
            </a:r>
          </a:p>
        </p:txBody>
      </p:sp>
      <p:sp>
        <p:nvSpPr>
          <p:cNvPr id="3" name="Content Placeholder 2">
            <a:extLst>
              <a:ext uri="{FF2B5EF4-FFF2-40B4-BE49-F238E27FC236}">
                <a16:creationId xmlns:a16="http://schemas.microsoft.com/office/drawing/2014/main" id="{36C9445A-7FB1-43C6-A628-1DCA0A7EBECB}"/>
              </a:ext>
            </a:extLst>
          </p:cNvPr>
          <p:cNvSpPr>
            <a:spLocks noGrp="1"/>
          </p:cNvSpPr>
          <p:nvPr>
            <p:ph idx="1"/>
          </p:nvPr>
        </p:nvSpPr>
        <p:spPr/>
        <p:txBody>
          <a:bodyPr/>
          <a:lstStyle/>
          <a:p>
            <a:r>
              <a:rPr lang="en-US" dirty="0"/>
              <a:t>The main organs that make up the digestive system (in order of their function) are the mouth, esophagus, stomach, small intestine, large intestine, rectum and anus. </a:t>
            </a:r>
          </a:p>
          <a:p>
            <a:r>
              <a:rPr lang="en-US" dirty="0"/>
              <a:t>Helping them along the way are the pancreas, gall bladder and liver.</a:t>
            </a:r>
          </a:p>
          <a:p>
            <a:r>
              <a:rPr lang="en-US" dirty="0"/>
              <a:t>Here’s how these organs work together in your digestive system.</a:t>
            </a:r>
          </a:p>
        </p:txBody>
      </p:sp>
    </p:spTree>
    <p:extLst>
      <p:ext uri="{BB962C8B-B14F-4D97-AF65-F5344CB8AC3E}">
        <p14:creationId xmlns:p14="http://schemas.microsoft.com/office/powerpoint/2010/main" val="1693930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951B7-D04C-474A-BA1C-497B60EE4528}"/>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b="1" dirty="0"/>
              <a:t>MOUTH</a:t>
            </a:r>
          </a:p>
        </p:txBody>
      </p:sp>
      <p:sp>
        <p:nvSpPr>
          <p:cNvPr id="3" name="Content Placeholder 2">
            <a:extLst>
              <a:ext uri="{FF2B5EF4-FFF2-40B4-BE49-F238E27FC236}">
                <a16:creationId xmlns:a16="http://schemas.microsoft.com/office/drawing/2014/main" id="{F4FE405B-DA6A-49A0-9D2A-15CF126245DB}"/>
              </a:ext>
            </a:extLst>
          </p:cNvPr>
          <p:cNvSpPr>
            <a:spLocks noGrp="1"/>
          </p:cNvSpPr>
          <p:nvPr>
            <p:ph idx="1"/>
          </p:nvPr>
        </p:nvSpPr>
        <p:spPr/>
        <p:txBody>
          <a:bodyPr>
            <a:normAutofit fontScale="85000" lnSpcReduction="10000"/>
          </a:bodyPr>
          <a:lstStyle/>
          <a:p>
            <a:r>
              <a:rPr lang="en-US" dirty="0"/>
              <a:t>The mouth is the beginning of the digestive tract. In fact, digestion starts before you even take a bite.</a:t>
            </a:r>
          </a:p>
          <a:p>
            <a:r>
              <a:rPr lang="en-US" dirty="0"/>
              <a:t>Your salivary glands get active as you see and smell that pasta dish or warm bread. After you start eating, you chew your food into pieces that are more easily digested. </a:t>
            </a:r>
          </a:p>
          <a:p>
            <a:r>
              <a:rPr lang="en-US" dirty="0"/>
              <a:t>Your saliva mixes with the food to begin to break it down into a form your body can absorb and use. </a:t>
            </a:r>
          </a:p>
          <a:p>
            <a:r>
              <a:rPr lang="en-US" dirty="0"/>
              <a:t>When you swallow, your tongue passes the food into your throat and into your esophagus.</a:t>
            </a:r>
          </a:p>
        </p:txBody>
      </p:sp>
    </p:spTree>
    <p:extLst>
      <p:ext uri="{BB962C8B-B14F-4D97-AF65-F5344CB8AC3E}">
        <p14:creationId xmlns:p14="http://schemas.microsoft.com/office/powerpoint/2010/main" val="1134186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D33D8-FADB-4AC7-875F-27097FFE9C0B}"/>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en-US" b="1" dirty="0"/>
              <a:t>ESOPHAGUS</a:t>
            </a:r>
          </a:p>
        </p:txBody>
      </p:sp>
      <p:sp>
        <p:nvSpPr>
          <p:cNvPr id="3" name="Content Placeholder 2">
            <a:extLst>
              <a:ext uri="{FF2B5EF4-FFF2-40B4-BE49-F238E27FC236}">
                <a16:creationId xmlns:a16="http://schemas.microsoft.com/office/drawing/2014/main" id="{6A5D5CD6-16F9-4465-A140-EAE3846910C5}"/>
              </a:ext>
            </a:extLst>
          </p:cNvPr>
          <p:cNvSpPr>
            <a:spLocks noGrp="1"/>
          </p:cNvSpPr>
          <p:nvPr>
            <p:ph idx="1"/>
          </p:nvPr>
        </p:nvSpPr>
        <p:spPr>
          <a:xfrm>
            <a:off x="457200" y="1600200"/>
            <a:ext cx="8229600" cy="5257800"/>
          </a:xfrm>
        </p:spPr>
        <p:txBody>
          <a:bodyPr>
            <a:normAutofit fontScale="77500" lnSpcReduction="20000"/>
          </a:bodyPr>
          <a:lstStyle/>
          <a:p>
            <a:r>
              <a:rPr lang="en-US" dirty="0"/>
              <a:t>Located in your throat near your trachea (windpipe), the esophagus receives food from your mouth when you swallow. </a:t>
            </a:r>
          </a:p>
          <a:p>
            <a:r>
              <a:rPr lang="en-US" dirty="0"/>
              <a:t>The epiglottis is a small flap that folds over your windpipe as you swallow to prevent you from choking (when food goes into your windpipe). </a:t>
            </a:r>
          </a:p>
          <a:p>
            <a:r>
              <a:rPr lang="en-US" dirty="0"/>
              <a:t>A series of muscular contractions within the esophagus called peristalsis delivers food to your stomach. But first a ring-like muscle at the bottom of your esophagus called the lower esophageal sphincter has to relax to let the food in.</a:t>
            </a:r>
          </a:p>
          <a:p>
            <a:r>
              <a:rPr lang="en-US" dirty="0"/>
              <a:t>The sphincter then contracts and prevents the contents of the stomach from flowing back into the esophagus. (When it doesn’t and these contents flow back into the esophagus, you may experience acid reflux or heartburn.)</a:t>
            </a:r>
          </a:p>
        </p:txBody>
      </p:sp>
    </p:spTree>
    <p:extLst>
      <p:ext uri="{BB962C8B-B14F-4D97-AF65-F5344CB8AC3E}">
        <p14:creationId xmlns:p14="http://schemas.microsoft.com/office/powerpoint/2010/main" val="2464172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2BB8-5199-44E0-8046-0573B569A4CE}"/>
              </a:ext>
            </a:extLst>
          </p:cNvPr>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b="1" dirty="0"/>
              <a:t>STOMACH</a:t>
            </a:r>
          </a:p>
        </p:txBody>
      </p:sp>
      <p:sp>
        <p:nvSpPr>
          <p:cNvPr id="3" name="Content Placeholder 2">
            <a:extLst>
              <a:ext uri="{FF2B5EF4-FFF2-40B4-BE49-F238E27FC236}">
                <a16:creationId xmlns:a16="http://schemas.microsoft.com/office/drawing/2014/main" id="{C578FDB2-8845-48F0-A915-33C1B984B5E4}"/>
              </a:ext>
            </a:extLst>
          </p:cNvPr>
          <p:cNvSpPr>
            <a:spLocks noGrp="1"/>
          </p:cNvSpPr>
          <p:nvPr>
            <p:ph idx="1"/>
          </p:nvPr>
        </p:nvSpPr>
        <p:spPr/>
        <p:txBody>
          <a:bodyPr>
            <a:normAutofit fontScale="92500" lnSpcReduction="10000"/>
          </a:bodyPr>
          <a:lstStyle/>
          <a:p>
            <a:r>
              <a:rPr lang="en-US" dirty="0"/>
              <a:t>The stomach is a hollow organ, or "container," that holds food while it is being mixed with stomach enzymes. </a:t>
            </a:r>
          </a:p>
          <a:p>
            <a:r>
              <a:rPr lang="en-US" dirty="0"/>
              <a:t>These enzymes continue the process of breaking down food into a usable form.</a:t>
            </a:r>
          </a:p>
          <a:p>
            <a:r>
              <a:rPr lang="en-US" dirty="0"/>
              <a:t>Cells in the lining of your stomach secrete a strong acid and powerful enzymes that are responsible for the breakdown process. </a:t>
            </a:r>
          </a:p>
          <a:p>
            <a:r>
              <a:rPr lang="en-US" dirty="0"/>
              <a:t>When the contents of the stomach are processed enough, they’re released into the small intestine.</a:t>
            </a:r>
          </a:p>
        </p:txBody>
      </p:sp>
    </p:spTree>
    <p:extLst>
      <p:ext uri="{BB962C8B-B14F-4D97-AF65-F5344CB8AC3E}">
        <p14:creationId xmlns:p14="http://schemas.microsoft.com/office/powerpoint/2010/main" val="4248335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C958A-A627-4074-A9EB-CD54E6B816E1}"/>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US" b="1" dirty="0"/>
              <a:t>SMALL INTESTINE</a:t>
            </a:r>
          </a:p>
        </p:txBody>
      </p:sp>
      <p:sp>
        <p:nvSpPr>
          <p:cNvPr id="3" name="Content Placeholder 2">
            <a:extLst>
              <a:ext uri="{FF2B5EF4-FFF2-40B4-BE49-F238E27FC236}">
                <a16:creationId xmlns:a16="http://schemas.microsoft.com/office/drawing/2014/main" id="{ACB548CB-3FBA-4931-81E3-D424902BA2EF}"/>
              </a:ext>
            </a:extLst>
          </p:cNvPr>
          <p:cNvSpPr>
            <a:spLocks noGrp="1"/>
          </p:cNvSpPr>
          <p:nvPr>
            <p:ph idx="1"/>
          </p:nvPr>
        </p:nvSpPr>
        <p:spPr/>
        <p:txBody>
          <a:bodyPr>
            <a:normAutofit fontScale="70000" lnSpcReduction="20000"/>
          </a:bodyPr>
          <a:lstStyle/>
          <a:p>
            <a:r>
              <a:rPr lang="en-US" dirty="0"/>
              <a:t>Made up of three segments — the duodenum, jejunum, and ileum — the small intestine is a 22-foot long muscular tube that breaks down food using enzymes released by the pancreas and bile from the liver. Peristalsis also works in this organ, moving food through and mixing it with digestive juices from the pancreas and liver.</a:t>
            </a:r>
          </a:p>
          <a:p>
            <a:r>
              <a:rPr lang="en-US" dirty="0"/>
              <a:t>The duodenum is the first segment of the small intestine. It’s largely responsible for the continuous breaking-down process. The jejunum and ileum lower in the intestine are mainly responsible for the absorption of nutrients into the bloodstream.</a:t>
            </a:r>
          </a:p>
          <a:p>
            <a:r>
              <a:rPr lang="en-US" dirty="0"/>
              <a:t>Contents of the small intestine start out semi-solid and end in a liquid form after passing through the organ. Water, bile, enzymes and mucus contribute to the change in consistency. Once the nutrients have been absorbed and the leftover-food residue liquid has passed through the small intestine, it then moves on to the large intestine (colon).</a:t>
            </a:r>
          </a:p>
        </p:txBody>
      </p:sp>
    </p:spTree>
    <p:extLst>
      <p:ext uri="{BB962C8B-B14F-4D97-AF65-F5344CB8AC3E}">
        <p14:creationId xmlns:p14="http://schemas.microsoft.com/office/powerpoint/2010/main" val="2761043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5FF9F-9CFB-4462-9492-2BDB19E9DA98}"/>
              </a:ext>
            </a:extLst>
          </p:cNvPr>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lstStyle/>
          <a:p>
            <a:r>
              <a:rPr lang="en-US" b="1" dirty="0"/>
              <a:t>PANCREAS</a:t>
            </a:r>
          </a:p>
        </p:txBody>
      </p:sp>
      <p:sp>
        <p:nvSpPr>
          <p:cNvPr id="3" name="Content Placeholder 2">
            <a:extLst>
              <a:ext uri="{FF2B5EF4-FFF2-40B4-BE49-F238E27FC236}">
                <a16:creationId xmlns:a16="http://schemas.microsoft.com/office/drawing/2014/main" id="{221846ED-BD79-4A8B-AA9E-31538D2D1191}"/>
              </a:ext>
            </a:extLst>
          </p:cNvPr>
          <p:cNvSpPr>
            <a:spLocks noGrp="1"/>
          </p:cNvSpPr>
          <p:nvPr>
            <p:ph idx="1"/>
          </p:nvPr>
        </p:nvSpPr>
        <p:spPr/>
        <p:txBody>
          <a:bodyPr/>
          <a:lstStyle/>
          <a:p>
            <a:r>
              <a:rPr lang="en-US" dirty="0"/>
              <a:t>The pancreas secretes digestive enzymes into the duodenum that break down protein, fats and carbohydrates. </a:t>
            </a:r>
          </a:p>
          <a:p>
            <a:r>
              <a:rPr lang="en-US" dirty="0"/>
              <a:t>The pancreas also makes insulin, passing it directly into the bloodstream. </a:t>
            </a:r>
          </a:p>
          <a:p>
            <a:r>
              <a:rPr lang="en-US" dirty="0"/>
              <a:t>Insulin is the chief hormone in your body for metabolizing sugar.</a:t>
            </a:r>
          </a:p>
        </p:txBody>
      </p:sp>
    </p:spTree>
    <p:extLst>
      <p:ext uri="{BB962C8B-B14F-4D97-AF65-F5344CB8AC3E}">
        <p14:creationId xmlns:p14="http://schemas.microsoft.com/office/powerpoint/2010/main" val="2685703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DB0A-9612-4E1A-804E-3E28C993DAEF}"/>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US" b="1" dirty="0"/>
              <a:t>LIVER</a:t>
            </a:r>
          </a:p>
        </p:txBody>
      </p:sp>
      <p:sp>
        <p:nvSpPr>
          <p:cNvPr id="3" name="Content Placeholder 2">
            <a:extLst>
              <a:ext uri="{FF2B5EF4-FFF2-40B4-BE49-F238E27FC236}">
                <a16:creationId xmlns:a16="http://schemas.microsoft.com/office/drawing/2014/main" id="{FC76D0D3-99D4-491B-9397-A546E7C9286A}"/>
              </a:ext>
            </a:extLst>
          </p:cNvPr>
          <p:cNvSpPr>
            <a:spLocks noGrp="1"/>
          </p:cNvSpPr>
          <p:nvPr>
            <p:ph idx="1"/>
          </p:nvPr>
        </p:nvSpPr>
        <p:spPr/>
        <p:txBody>
          <a:bodyPr>
            <a:normAutofit fontScale="85000" lnSpcReduction="10000"/>
          </a:bodyPr>
          <a:lstStyle/>
          <a:p>
            <a:r>
              <a:rPr lang="en-US" dirty="0"/>
              <a:t>The liver has many functions, but its main job within the digestive system is to process the nutrients absorbed from the small intestine. Bile from the liver secreted into the small intestine also plays an important role in digesting fat and some vitamins.</a:t>
            </a:r>
          </a:p>
          <a:p>
            <a:r>
              <a:rPr lang="en-US" dirty="0"/>
              <a:t>The liver is your body's chemical "factory." It takes the raw materials absorbed by the intestine and makes all the various chemicals your body needs to function.</a:t>
            </a:r>
          </a:p>
          <a:p>
            <a:r>
              <a:rPr lang="en-US" dirty="0"/>
              <a:t>The liver also detoxifies potentially harmful chemicals. It breaks down and secretes many drugs that can be toxic to your body.</a:t>
            </a:r>
          </a:p>
        </p:txBody>
      </p:sp>
    </p:spTree>
    <p:extLst>
      <p:ext uri="{BB962C8B-B14F-4D97-AF65-F5344CB8AC3E}">
        <p14:creationId xmlns:p14="http://schemas.microsoft.com/office/powerpoint/2010/main" val="970019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31B96-6351-413E-B4E4-7A425B56320B}"/>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en-US" b="1" dirty="0"/>
              <a:t>GALLBLADDER</a:t>
            </a:r>
          </a:p>
        </p:txBody>
      </p:sp>
      <p:sp>
        <p:nvSpPr>
          <p:cNvPr id="3" name="Content Placeholder 2">
            <a:extLst>
              <a:ext uri="{FF2B5EF4-FFF2-40B4-BE49-F238E27FC236}">
                <a16:creationId xmlns:a16="http://schemas.microsoft.com/office/drawing/2014/main" id="{E7DD1C70-1CED-4F19-BBA0-7C4D1DF614C7}"/>
              </a:ext>
            </a:extLst>
          </p:cNvPr>
          <p:cNvSpPr>
            <a:spLocks noGrp="1"/>
          </p:cNvSpPr>
          <p:nvPr>
            <p:ph idx="1"/>
          </p:nvPr>
        </p:nvSpPr>
        <p:spPr>
          <a:xfrm>
            <a:off x="457200" y="2133600"/>
            <a:ext cx="8229600" cy="3992563"/>
          </a:xfrm>
        </p:spPr>
        <p:txBody>
          <a:bodyPr/>
          <a:lstStyle/>
          <a:p>
            <a:r>
              <a:rPr lang="en-US" dirty="0"/>
              <a:t>The gallbladder stores and concentrates bile from the liver, and then releases it into the duodenum in the small intestine to help absorb and digest fats.</a:t>
            </a:r>
          </a:p>
        </p:txBody>
      </p:sp>
    </p:spTree>
    <p:extLst>
      <p:ext uri="{BB962C8B-B14F-4D97-AF65-F5344CB8AC3E}">
        <p14:creationId xmlns:p14="http://schemas.microsoft.com/office/powerpoint/2010/main" val="3629865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A969D-016A-4307-8B59-A742DA8DB39A}"/>
              </a:ext>
            </a:extLst>
          </p:cNvPr>
          <p:cNvSpPr>
            <a:spLocks noGrp="1"/>
          </p:cNvSpPr>
          <p:nvPr>
            <p:ph type="title"/>
          </p:nvPr>
        </p:nvSpPr>
        <p:spPr>
          <a:xfrm>
            <a:off x="457200" y="152400"/>
            <a:ext cx="8229600" cy="1143000"/>
          </a:xfrm>
        </p:spPr>
        <p:style>
          <a:lnRef idx="1">
            <a:schemeClr val="accent3"/>
          </a:lnRef>
          <a:fillRef idx="2">
            <a:schemeClr val="accent3"/>
          </a:fillRef>
          <a:effectRef idx="1">
            <a:schemeClr val="accent3"/>
          </a:effectRef>
          <a:fontRef idx="minor">
            <a:schemeClr val="dk1"/>
          </a:fontRef>
        </p:style>
        <p:txBody>
          <a:bodyPr/>
          <a:lstStyle/>
          <a:p>
            <a:r>
              <a:rPr lang="en-US" b="1" dirty="0"/>
              <a:t>COLON</a:t>
            </a:r>
          </a:p>
        </p:txBody>
      </p:sp>
      <p:sp>
        <p:nvSpPr>
          <p:cNvPr id="3" name="Content Placeholder 2">
            <a:extLst>
              <a:ext uri="{FF2B5EF4-FFF2-40B4-BE49-F238E27FC236}">
                <a16:creationId xmlns:a16="http://schemas.microsoft.com/office/drawing/2014/main" id="{2DCB762D-BC80-46C0-85A4-4490A89D3107}"/>
              </a:ext>
            </a:extLst>
          </p:cNvPr>
          <p:cNvSpPr>
            <a:spLocks noGrp="1"/>
          </p:cNvSpPr>
          <p:nvPr>
            <p:ph idx="1"/>
          </p:nvPr>
        </p:nvSpPr>
        <p:spPr>
          <a:xfrm>
            <a:off x="457200" y="1447800"/>
            <a:ext cx="8229600" cy="5257800"/>
          </a:xfrm>
        </p:spPr>
        <p:txBody>
          <a:bodyPr>
            <a:normAutofit fontScale="70000" lnSpcReduction="20000"/>
          </a:bodyPr>
          <a:lstStyle/>
          <a:p>
            <a:r>
              <a:rPr lang="en-US" dirty="0"/>
              <a:t>The colon is responsible for processing waste so that emptying your bowels is easy and convenient. It’s a 6-foot long muscular tube that connects the small intestine to the rectum.</a:t>
            </a:r>
          </a:p>
          <a:p>
            <a:r>
              <a:rPr lang="en-US" dirty="0"/>
              <a:t>The colon is made up of the cecum, the ascending (right) colon, the transverse (across) colon, the descending (left) colon, and the sigmoid colon, which connects to the rectum.</a:t>
            </a:r>
          </a:p>
          <a:p>
            <a:r>
              <a:rPr lang="en-US" dirty="0"/>
              <a:t>Stool, or waste left over from the digestive process, is passed through the colon by means of peristalsis, first in a liquid state and ultimately in a solid form. As stool passes through the colon, water is removed. Stool is stored in the sigmoid (S-shaped) colon until a "mass movement" empties it into the rectum once or twice a day.</a:t>
            </a:r>
          </a:p>
          <a:p>
            <a:r>
              <a:rPr lang="en-US" dirty="0"/>
              <a:t>It normally takes about 36 hours for stool to get through the colon. The stool itself is mostly food debris and bacteria. These “good” bacteria perform several useful functions, such as synthesizing various vitamins, processing waste products and food particles and protecting against harmful bacteria. When the descending colon becomes full of stool, or feces, it empties its contents into the rectum to begin the process of elimination (a bowel movement).</a:t>
            </a:r>
          </a:p>
          <a:p>
            <a:endParaRPr lang="en-US" dirty="0"/>
          </a:p>
        </p:txBody>
      </p:sp>
    </p:spTree>
    <p:extLst>
      <p:ext uri="{BB962C8B-B14F-4D97-AF65-F5344CB8AC3E}">
        <p14:creationId xmlns:p14="http://schemas.microsoft.com/office/powerpoint/2010/main" val="1884028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53E3F-67B7-4594-8301-0D61B4A5A97D}"/>
              </a:ext>
            </a:extLst>
          </p:cNvPr>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lstStyle/>
          <a:p>
            <a:r>
              <a:rPr lang="en-US" b="1" dirty="0"/>
              <a:t>RECTUM</a:t>
            </a:r>
          </a:p>
        </p:txBody>
      </p:sp>
      <p:sp>
        <p:nvSpPr>
          <p:cNvPr id="3" name="Content Placeholder 2">
            <a:extLst>
              <a:ext uri="{FF2B5EF4-FFF2-40B4-BE49-F238E27FC236}">
                <a16:creationId xmlns:a16="http://schemas.microsoft.com/office/drawing/2014/main" id="{8FFD9003-334C-497D-99AF-5F728D54E04B}"/>
              </a:ext>
            </a:extLst>
          </p:cNvPr>
          <p:cNvSpPr>
            <a:spLocks noGrp="1"/>
          </p:cNvSpPr>
          <p:nvPr>
            <p:ph idx="1"/>
          </p:nvPr>
        </p:nvSpPr>
        <p:spPr/>
        <p:txBody>
          <a:bodyPr>
            <a:normAutofit fontScale="85000" lnSpcReduction="20000"/>
          </a:bodyPr>
          <a:lstStyle/>
          <a:p>
            <a:r>
              <a:rPr lang="en-US" dirty="0"/>
              <a:t>The rectum is a straight, 8-inch chamber that connects the colon to the anus. The rectum's job is to receive stool from the colon, let you know that there is stool to be evacuated (pooped out) and to hold the stool until evacuation happens. When anything (gas or stool) comes into the rectum, sensors send a message to the brain. The brain then decides if the rectal contents can be released or not.</a:t>
            </a:r>
          </a:p>
          <a:p>
            <a:r>
              <a:rPr lang="en-US" dirty="0"/>
              <a:t>If they can, the sphincters relax and the rectum contracts, disposing its contents. If the contents cannot be disposed, the sphincter contracts and the rectum accommodates so that the sensation temporarily goes away.</a:t>
            </a:r>
          </a:p>
        </p:txBody>
      </p:sp>
    </p:spTree>
    <p:extLst>
      <p:ext uri="{BB962C8B-B14F-4D97-AF65-F5344CB8AC3E}">
        <p14:creationId xmlns:p14="http://schemas.microsoft.com/office/powerpoint/2010/main" val="1363594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B0F1-4F69-471F-B7EF-697EFEFBC97A}"/>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b="1" dirty="0"/>
              <a:t>ANUS</a:t>
            </a:r>
          </a:p>
        </p:txBody>
      </p:sp>
      <p:sp>
        <p:nvSpPr>
          <p:cNvPr id="3" name="Content Placeholder 2">
            <a:extLst>
              <a:ext uri="{FF2B5EF4-FFF2-40B4-BE49-F238E27FC236}">
                <a16:creationId xmlns:a16="http://schemas.microsoft.com/office/drawing/2014/main" id="{55B26210-5832-4F6F-857D-E4303D5ECBCA}"/>
              </a:ext>
            </a:extLst>
          </p:cNvPr>
          <p:cNvSpPr>
            <a:spLocks noGrp="1"/>
          </p:cNvSpPr>
          <p:nvPr>
            <p:ph idx="1"/>
          </p:nvPr>
        </p:nvSpPr>
        <p:spPr>
          <a:xfrm>
            <a:off x="457200" y="1600200"/>
            <a:ext cx="8229600" cy="5257800"/>
          </a:xfrm>
        </p:spPr>
        <p:txBody>
          <a:bodyPr>
            <a:normAutofit fontScale="77500" lnSpcReduction="20000"/>
          </a:bodyPr>
          <a:lstStyle/>
          <a:p>
            <a:r>
              <a:rPr lang="en-US" dirty="0"/>
              <a:t>The anus is the last part of the digestive tract. It is a 2-inch long canal consisting of the pelvic floor muscles and the two anal sphincters (internal and external). The lining of the upper anus is able to detect rectal contents. It lets you know whether the contents are liquid, gas or solid.</a:t>
            </a:r>
          </a:p>
          <a:p>
            <a:r>
              <a:rPr lang="en-US" dirty="0"/>
              <a:t>The anus is surrounded by sphincter muscles that are important in allowing control of stool. The pelvic floor muscle creates an angle between the rectum and the anus that stops stool from coming out when it’s not supposed to. The internal sphincter is always tight, except when stool enters the rectum. This keeps us continent (prevents us from pooping involuntarily) when we are asleep or otherwise unaware of the presence of stool.</a:t>
            </a:r>
          </a:p>
          <a:p>
            <a:r>
              <a:rPr lang="en-US" dirty="0"/>
              <a:t>When we get an urge to go to the bathroom, we rely on our external sphincter to hold the stool until reaching a toilet, where it then relaxes to release the contents.</a:t>
            </a:r>
          </a:p>
        </p:txBody>
      </p:sp>
    </p:spTree>
    <p:extLst>
      <p:ext uri="{BB962C8B-B14F-4D97-AF65-F5344CB8AC3E}">
        <p14:creationId xmlns:p14="http://schemas.microsoft.com/office/powerpoint/2010/main" val="3275291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TotalTime>
  <Words>531</Words>
  <Application>Microsoft Office PowerPoint</Application>
  <PresentationFormat>On-screen Show (4:3)</PresentationFormat>
  <Paragraphs>75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Berlin Sans FB Demi</vt:lpstr>
      <vt:lpstr>Calibri</vt:lpstr>
      <vt:lpstr>Office Theme</vt:lpstr>
      <vt:lpstr>PowerPoint Presentation</vt:lpstr>
      <vt:lpstr>PowerPoint Presentation</vt:lpstr>
      <vt:lpstr>PowerPoint Presentation</vt:lpstr>
      <vt:lpstr>TOPICS TO BE COVERED</vt:lpstr>
      <vt:lpstr>DIGESTIVE SYSTEM</vt:lpstr>
      <vt:lpstr>PowerPoint Presentation</vt:lpstr>
      <vt:lpstr>ORGANS OF DIGESTIVE SYSTEM</vt:lpstr>
      <vt:lpstr>MOUTH</vt:lpstr>
      <vt:lpstr>ESOPHAGUS</vt:lpstr>
      <vt:lpstr>STOMACH</vt:lpstr>
      <vt:lpstr>SMALL INTESTINE</vt:lpstr>
      <vt:lpstr>PANCREAS</vt:lpstr>
      <vt:lpstr>LIVER</vt:lpstr>
      <vt:lpstr>GALLBLADDER</vt:lpstr>
      <vt:lpstr>COLON</vt:lpstr>
      <vt:lpstr>RECTUM</vt:lpstr>
      <vt:lpstr>ANUS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100</cp:revision>
  <dcterms:created xsi:type="dcterms:W3CDTF">2022-07-21T00:29:04Z</dcterms:created>
  <dcterms:modified xsi:type="dcterms:W3CDTF">2022-07-28T13:07:40Z</dcterms:modified>
</cp:coreProperties>
</file>